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0"/>
  </p:notesMasterIdLst>
  <p:sldIdLst>
    <p:sldId id="256" r:id="rId2"/>
    <p:sldId id="264" r:id="rId3"/>
    <p:sldId id="259" r:id="rId4"/>
    <p:sldId id="261" r:id="rId5"/>
    <p:sldId id="286" r:id="rId6"/>
    <p:sldId id="287" r:id="rId7"/>
    <p:sldId id="288" r:id="rId8"/>
    <p:sldId id="289" r:id="rId9"/>
    <p:sldId id="295" r:id="rId10"/>
    <p:sldId id="301" r:id="rId11"/>
    <p:sldId id="290" r:id="rId12"/>
    <p:sldId id="296" r:id="rId13"/>
    <p:sldId id="291" r:id="rId14"/>
    <p:sldId id="297" r:id="rId15"/>
    <p:sldId id="292" r:id="rId16"/>
    <p:sldId id="298" r:id="rId17"/>
    <p:sldId id="302" r:id="rId18"/>
    <p:sldId id="304" r:id="rId19"/>
    <p:sldId id="303" r:id="rId20"/>
    <p:sldId id="305" r:id="rId21"/>
    <p:sldId id="293" r:id="rId22"/>
    <p:sldId id="299" r:id="rId23"/>
    <p:sldId id="306" r:id="rId24"/>
    <p:sldId id="294" r:id="rId25"/>
    <p:sldId id="300" r:id="rId26"/>
    <p:sldId id="307" r:id="rId27"/>
    <p:sldId id="260" r:id="rId28"/>
    <p:sldId id="267" r:id="rId29"/>
  </p:sldIdLst>
  <p:sldSz cx="9144000" cy="5143500" type="screen16x9"/>
  <p:notesSz cx="6858000" cy="9144000"/>
  <p:embeddedFontLst>
    <p:embeddedFont>
      <p:font typeface="Montserrat" panose="020B0604020202020204" charset="0"/>
      <p:regular r:id="rId31"/>
      <p:bold r:id="rId32"/>
      <p:italic r:id="rId33"/>
      <p:boldItalic r:id="rId34"/>
    </p:embeddedFont>
    <p:embeddedFont>
      <p:font typeface="Montserrat ExtraBold" panose="020B0604020202020204" charset="0"/>
      <p:bold r:id="rId35"/>
      <p:boldItalic r:id="rId36"/>
    </p:embeddedFont>
    <p:embeddedFont>
      <p:font typeface="Montserrat ExtraLigh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1ED504-E9A8-41FF-ACDB-A03822649C6E}">
  <a:tblStyle styleId="{DE1ED504-E9A8-41FF-ACDB-A03822649C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2" autoAdjust="0"/>
    <p:restoredTop sz="95148" autoAdjust="0"/>
  </p:normalViewPr>
  <p:slideViewPr>
    <p:cSldViewPr snapToGrid="0">
      <p:cViewPr varScale="1">
        <p:scale>
          <a:sx n="102" d="100"/>
          <a:sy n="102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749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651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7350" indent="-228600">
              <a:buAutoNum type="arabicPeriod"/>
            </a:pPr>
            <a:r>
              <a:rPr lang="pt-PT" dirty="0"/>
              <a:t>Declaração da Função: A função </a:t>
            </a:r>
            <a:r>
              <a:rPr lang="pt-PT" dirty="0" err="1"/>
              <a:t>bubble_sort</a:t>
            </a:r>
            <a:r>
              <a:rPr lang="pt-PT" dirty="0"/>
              <a:t> recebe uma lista l como parâmetro. </a:t>
            </a:r>
          </a:p>
          <a:p>
            <a:pPr marL="387350" indent="-228600">
              <a:buAutoNum type="arabicPeriod"/>
            </a:pPr>
            <a:endParaRPr lang="pt-PT" dirty="0"/>
          </a:p>
          <a:p>
            <a:pPr marL="387350" indent="-228600">
              <a:buAutoNum type="arabicPeriod"/>
            </a:pPr>
            <a:r>
              <a:rPr lang="pt-PT" dirty="0"/>
              <a:t>Inicialização de Variáveis: n é a variável que armazena o comprimento da lista l . </a:t>
            </a:r>
          </a:p>
          <a:p>
            <a:pPr marL="387350" indent="-228600">
              <a:buAutoNum type="arabicPeriod"/>
            </a:pPr>
            <a:endParaRPr lang="pt-PT" dirty="0"/>
          </a:p>
          <a:p>
            <a:pPr marL="387350" indent="-228600">
              <a:buAutoNum type="arabicPeriod"/>
            </a:pPr>
            <a:r>
              <a:rPr lang="pt-PT" dirty="0"/>
              <a:t>Loop Externo: O </a:t>
            </a:r>
            <a:r>
              <a:rPr lang="pt-PT" dirty="0" err="1"/>
              <a:t>loop</a:t>
            </a:r>
            <a:r>
              <a:rPr lang="pt-PT" dirty="0"/>
              <a:t> for </a:t>
            </a:r>
            <a:r>
              <a:rPr lang="pt-PT" dirty="0" err="1"/>
              <a:t>every</a:t>
            </a:r>
            <a:r>
              <a:rPr lang="pt-PT" dirty="0"/>
              <a:t> i in 0 (n - 1) controla o número de passadas pelo array. </a:t>
            </a:r>
          </a:p>
          <a:p>
            <a:pPr marL="387350" indent="-228600">
              <a:buAutoNum type="arabicPeriod"/>
            </a:pPr>
            <a:endParaRPr lang="pt-PT" dirty="0"/>
          </a:p>
          <a:p>
            <a:pPr marL="387350" indent="-228600">
              <a:buAutoNum type="arabicPeriod"/>
            </a:pPr>
            <a:r>
              <a:rPr lang="pt-PT" dirty="0"/>
              <a:t>Loop Interno: O </a:t>
            </a:r>
            <a:r>
              <a:rPr lang="pt-PT" dirty="0" err="1"/>
              <a:t>loop</a:t>
            </a:r>
            <a:r>
              <a:rPr lang="pt-PT" dirty="0"/>
              <a:t> for </a:t>
            </a:r>
            <a:r>
              <a:rPr lang="pt-PT" dirty="0" err="1"/>
              <a:t>every</a:t>
            </a:r>
            <a:r>
              <a:rPr lang="pt-PT" dirty="0"/>
              <a:t> j in 0 (n - i - 2) percorre a lista comparando e trocando elementos adjacentes se necessário. A condição j in 0 (n - i - 2) garante que elementos já ordenados nas últimas posições não sejam reconsiderados. </a:t>
            </a:r>
          </a:p>
          <a:p>
            <a:pPr marL="387350" indent="-228600">
              <a:buAutoNum type="arabicPeriod"/>
            </a:pPr>
            <a:endParaRPr lang="pt-PT" dirty="0"/>
          </a:p>
          <a:p>
            <a:pPr marL="387350" indent="-228600">
              <a:buAutoNum type="arabicPeriod"/>
            </a:pPr>
            <a:r>
              <a:rPr lang="pt-PT" dirty="0"/>
              <a:t>Troca de Elementos: Se l[j] </a:t>
            </a:r>
            <a:r>
              <a:rPr lang="pt-PT" dirty="0" err="1"/>
              <a:t>gt</a:t>
            </a:r>
            <a:r>
              <a:rPr lang="pt-PT" dirty="0"/>
              <a:t> l[j + 1] , os elementos são trocados usando uma variável temporária </a:t>
            </a:r>
            <a:r>
              <a:rPr lang="pt-PT" dirty="0" err="1"/>
              <a:t>temp</a:t>
            </a:r>
            <a:r>
              <a:rPr lang="pt-PT" dirty="0"/>
              <a:t> . </a:t>
            </a:r>
          </a:p>
          <a:p>
            <a:pPr marL="387350" indent="-228600">
              <a:buAutoNum type="arabicPeriod"/>
            </a:pPr>
            <a:endParaRPr lang="pt-PT" dirty="0"/>
          </a:p>
          <a:p>
            <a:pPr marL="387350" indent="-228600">
              <a:buAutoNum type="arabicPeriod"/>
            </a:pPr>
            <a:r>
              <a:rPr lang="pt-PT" dirty="0"/>
              <a:t>Retorno da Lista Ordenada: A função retorna a lista l após o término da ordenação. </a:t>
            </a:r>
          </a:p>
        </p:txBody>
      </p:sp>
    </p:spTree>
    <p:extLst>
      <p:ext uri="{BB962C8B-B14F-4D97-AF65-F5344CB8AC3E}">
        <p14:creationId xmlns:p14="http://schemas.microsoft.com/office/powerpoint/2010/main" val="2599204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232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869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694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914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03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61" r:id="rId5"/>
    <p:sldLayoutId id="2147483662" r:id="rId6"/>
    <p:sldLayoutId id="2147483664" r:id="rId7"/>
    <p:sldLayoutId id="2147483665" r:id="rId8"/>
    <p:sldLayoutId id="2147483668" r:id="rId9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COMPILADORES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Analisador Léxico: </a:t>
            </a:r>
            <a:r>
              <a:rPr lang="en" b="1" dirty="0"/>
              <a:t>CleBeN</a:t>
            </a:r>
            <a:endParaRPr b="1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UEM-FENG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74C7EA5-3409-A03A-61C3-EC094FB5C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651" y="285750"/>
            <a:ext cx="740697" cy="104877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3. Estruturas de Repetição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Loop </a:t>
            </a: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While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: executa quando a condição for verdadeira.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7C838-DD5E-BCB8-CD34-0BB57AB4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03" y="2571750"/>
            <a:ext cx="3338993" cy="163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60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29343" y="3453847"/>
            <a:ext cx="379065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Funções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68404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4. Funções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Funções são definidas usando a palavra-chave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function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e finalizadas com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endfunction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5CADF-BEEF-40E8-4A3E-48ECBD4E9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57" y="2571750"/>
            <a:ext cx="5353086" cy="139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35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29343" y="3453847"/>
            <a:ext cx="379065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Condicionais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3207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5. Condicionais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Condicionais são usadas para tomar decisões no código, utilizando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if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,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then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,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elseif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,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else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e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endif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BB12D-6097-F4FC-2A77-9E6E50C09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46" y="2571750"/>
            <a:ext cx="3841081" cy="183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9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29343" y="3753247"/>
            <a:ext cx="379065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Funções </a:t>
            </a:r>
            <a:br>
              <a:rPr lang="en" dirty="0"/>
            </a:br>
            <a:r>
              <a:rPr lang="en" i="1" dirty="0"/>
              <a:t>Built-in</a:t>
            </a:r>
            <a:endParaRPr i="1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3517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6. Funções </a:t>
            </a:r>
            <a:r>
              <a:rPr lang="pt-PT" i="1" dirty="0" err="1"/>
              <a:t>Built</a:t>
            </a:r>
            <a:r>
              <a:rPr lang="pt-PT" i="1" dirty="0"/>
              <a:t>-in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CleBeN inclui várias funções </a:t>
            </a: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builtin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úteis para:</a:t>
            </a:r>
          </a:p>
          <a:p>
            <a:pPr algn="just">
              <a:lnSpc>
                <a:spcPct val="150000"/>
              </a:lnSpc>
            </a:pPr>
            <a:endParaRPr lang="pt-PT" sz="24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Manipulação de dados e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Implementação de algoritmos simples.</a:t>
            </a:r>
          </a:p>
        </p:txBody>
      </p:sp>
    </p:spTree>
    <p:extLst>
      <p:ext uri="{BB962C8B-B14F-4D97-AF65-F5344CB8AC3E}">
        <p14:creationId xmlns:p14="http://schemas.microsoft.com/office/powerpoint/2010/main" val="1876890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6. Funções </a:t>
            </a:r>
            <a:r>
              <a:rPr lang="pt-PT" i="1" dirty="0" err="1"/>
              <a:t>Built</a:t>
            </a:r>
            <a:r>
              <a:rPr lang="pt-PT" i="1" dirty="0"/>
              <a:t>-in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48228" y="1114425"/>
            <a:ext cx="7129175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lengthof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(lista): retorna o tamanho da lista;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append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(item, lista): adiciona o item na lista;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remove(item, lista): remove o item na lista;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indexof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(item, lista): retorna o índice do item ou </a:t>
            </a:r>
            <a:r>
              <a:rPr lang="pt-PT" sz="2400" b="1" dirty="0">
                <a:solidFill>
                  <a:schemeClr val="bg1"/>
                </a:solidFill>
                <a:latin typeface="Aptos" panose="020B0004020202020204" pitchFamily="34" charset="0"/>
              </a:rPr>
              <a:t>-1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, caso o item não exista.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endParaRPr lang="pt-PT" sz="24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668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6. Funções </a:t>
            </a:r>
            <a:r>
              <a:rPr lang="pt-PT" i="1" dirty="0" err="1"/>
              <a:t>Built</a:t>
            </a:r>
            <a:r>
              <a:rPr lang="pt-PT" i="1" dirty="0"/>
              <a:t>-in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674AA-D6EB-7C6D-12DA-D04C468C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00" y="1070853"/>
            <a:ext cx="3767032" cy="602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48795A-5576-316E-3222-FF6FEB26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99" y="1962006"/>
            <a:ext cx="3767032" cy="602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4044F6-746B-ECDB-B164-615A653B6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99" y="2853159"/>
            <a:ext cx="3767031" cy="602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FE2D52-D684-1639-747B-C424D5DD0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99" y="3744312"/>
            <a:ext cx="3767031" cy="60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5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6. Funções </a:t>
            </a:r>
            <a:r>
              <a:rPr lang="pt-PT" i="1" dirty="0" err="1"/>
              <a:t>Built</a:t>
            </a:r>
            <a:r>
              <a:rPr lang="pt-PT" i="1" dirty="0"/>
              <a:t>-in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48228" y="1114425"/>
            <a:ext cx="7129175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contains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(item, lista): retorna verdadeiro se a lista tiver o item;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copy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(lista): retorna uma cópia da lista;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print(</a:t>
            </a:r>
            <a:r>
              <a:rPr lang="pt-PT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value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): Imprime o valor no console.</a:t>
            </a:r>
          </a:p>
        </p:txBody>
      </p:sp>
    </p:spTree>
    <p:extLst>
      <p:ext uri="{BB962C8B-B14F-4D97-AF65-F5344CB8AC3E}">
        <p14:creationId xmlns:p14="http://schemas.microsoft.com/office/powerpoint/2010/main" val="618319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GRUPO </a:t>
            </a:r>
            <a:r>
              <a:rPr lang="en" b="1" dirty="0"/>
              <a:t>0</a:t>
            </a:r>
            <a:r>
              <a:rPr lang="en" dirty="0"/>
              <a:t>1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20212799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Florêncio, Nuno Fonseca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20212826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Simão Júnior, Belarmino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20212796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Elihud, Clementina Uwimana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46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0EDDC2-A1D5-BB20-F89E-7306293EE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645" y="1980809"/>
            <a:ext cx="500603" cy="5006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A77568-F187-8E45-2D08-5C4EE6E4C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752" y="1985083"/>
            <a:ext cx="500603" cy="500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01A87D-E800-0755-052A-536516312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695" y="1976977"/>
            <a:ext cx="500603" cy="5006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6. Funções </a:t>
            </a:r>
            <a:r>
              <a:rPr lang="pt-PT" i="1" dirty="0" err="1"/>
              <a:t>Built</a:t>
            </a:r>
            <a:r>
              <a:rPr lang="pt-PT" i="1" dirty="0"/>
              <a:t>-in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0813D-F25A-1C49-AA4D-D7A791995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00" y="1197669"/>
            <a:ext cx="3438293" cy="952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9F680E-1D37-0A35-7023-B04DB75F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00" y="2475353"/>
            <a:ext cx="3438293" cy="748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568952-1EDA-B861-AE92-A5D3BE507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00" y="3549452"/>
            <a:ext cx="3438293" cy="74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17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29343" y="3753247"/>
            <a:ext cx="379065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Outras</a:t>
            </a:r>
            <a:br>
              <a:rPr lang="en" dirty="0"/>
            </a:br>
            <a:r>
              <a:rPr lang="en" dirty="0"/>
              <a:t>Operacões</a:t>
            </a:r>
            <a:endParaRPr i="1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385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7. Operadores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Operadores de Comparação: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A85039-4EF6-0537-B384-5828F53F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840" y="1877472"/>
            <a:ext cx="1924319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7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7. Operadores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Incremento e Decremento: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7F066-32F7-2E33-6956-6D99B6C10A9B}"/>
              </a:ext>
            </a:extLst>
          </p:cNvPr>
          <p:cNvSpPr txBox="1"/>
          <p:nvPr/>
        </p:nvSpPr>
        <p:spPr>
          <a:xfrm>
            <a:off x="938499" y="2882030"/>
            <a:ext cx="7129175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Indexação em Lista: similar ao Python, usando parênteses rectos, </a:t>
            </a:r>
            <a:r>
              <a:rPr lang="pt-PT" sz="2400" b="1" dirty="0">
                <a:solidFill>
                  <a:schemeClr val="tx2"/>
                </a:solidFill>
                <a:latin typeface="Aptos" panose="020B0004020202020204" pitchFamily="34" charset="0"/>
              </a:rPr>
              <a:t>[]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6537D-1FDC-DF68-9BB3-ADE3A0CD9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739" y="1840926"/>
            <a:ext cx="3204522" cy="769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1C67C3-C60C-ADDD-AE70-7963189C0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806" y="4139771"/>
            <a:ext cx="3952560" cy="60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51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753247"/>
            <a:ext cx="379065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 Completo</a:t>
            </a:r>
            <a:endParaRPr i="1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2174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8. Função </a:t>
            </a:r>
            <a:r>
              <a:rPr lang="pt-PT" i="1" dirty="0" err="1"/>
              <a:t>BubbleSort</a:t>
            </a:r>
            <a:r>
              <a:rPr lang="pt-PT" i="1" dirty="0"/>
              <a:t> </a:t>
            </a:r>
            <a:r>
              <a:rPr lang="pt-PT" dirty="0"/>
              <a:t>em CleBeN</a:t>
            </a:r>
            <a:endParaRPr lang="pt-PT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81145-496D-C30E-D88E-9A27E8F63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981" y="1047750"/>
            <a:ext cx="5730987" cy="387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52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8. Função </a:t>
            </a:r>
            <a:r>
              <a:rPr lang="pt-PT" i="1" dirty="0" err="1"/>
              <a:t>BubbleSort</a:t>
            </a:r>
            <a:r>
              <a:rPr lang="pt-PT" i="1" dirty="0"/>
              <a:t> </a:t>
            </a:r>
            <a:r>
              <a:rPr lang="pt-PT" dirty="0"/>
              <a:t>em CleBeN</a:t>
            </a:r>
            <a:endParaRPr lang="pt-PT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48228" y="1114425"/>
            <a:ext cx="7129175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  <a:buSzPct val="135000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Chamando a função </a:t>
            </a:r>
            <a:r>
              <a:rPr lang="pt-PT" sz="2400" b="1" dirty="0" err="1">
                <a:solidFill>
                  <a:schemeClr val="tx2"/>
                </a:solidFill>
                <a:latin typeface="Aptos" panose="020B0004020202020204" pitchFamily="34" charset="0"/>
              </a:rPr>
              <a:t>bubble_sort</a:t>
            </a:r>
            <a:r>
              <a:rPr lang="pt-PT" sz="2400" b="1" dirty="0">
                <a:solidFill>
                  <a:schemeClr val="tx2"/>
                </a:solidFill>
                <a:latin typeface="Aptos" panose="020B0004020202020204" pitchFamily="34" charset="0"/>
              </a:rPr>
              <a:t> 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para ordenar uma lista em CleBeN: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23BBC-4E9E-E87A-5C49-9C04B2032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57" y="2571750"/>
            <a:ext cx="7169035" cy="114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46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Grupo 01, </a:t>
            </a:r>
            <a:r>
              <a:rPr lang="en" b="1" dirty="0"/>
              <a:t>CleBeN</a:t>
            </a:r>
            <a:endParaRPr b="1" dirty="0"/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201366" y="817457"/>
            <a:ext cx="6741268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“</a:t>
            </a:r>
            <a:r>
              <a:rPr lang="pt-PT" sz="2000" dirty="0"/>
              <a:t>CleBeN oferece uma abordagem amigável e intuitiva para a programação, ideal para iniciantes</a:t>
            </a:r>
            <a:br>
              <a:rPr lang="pt-PT" sz="2000" dirty="0"/>
            </a:br>
            <a:r>
              <a:rPr lang="pt-PT" sz="2000" dirty="0"/>
              <a:t>e para educação, mantendo a simplicidade sem sacrificar a funcionalidade básica necessária</a:t>
            </a:r>
            <a:br>
              <a:rPr lang="pt-PT" sz="2000" dirty="0"/>
            </a:br>
            <a:r>
              <a:rPr lang="pt-PT" sz="2000" dirty="0"/>
              <a:t>para a implementação de algoritmos.</a:t>
            </a:r>
            <a:r>
              <a:rPr lang="en" sz="2000" dirty="0"/>
              <a:t>”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MUITO OBRIGADO !</a:t>
            </a:r>
            <a:endParaRPr dirty="0"/>
          </a:p>
        </p:txBody>
      </p:sp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HORA DE PRÁTICA: USANDO </a:t>
            </a:r>
            <a:r>
              <a:rPr lang="en" b="1" dirty="0"/>
              <a:t>JFLEX</a:t>
            </a:r>
            <a:r>
              <a:rPr lang="en" dirty="0"/>
              <a:t> (JAVA)</a:t>
            </a:r>
            <a:endParaRPr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499" y="526144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CleBeN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486487" y="1819275"/>
            <a:ext cx="5255325" cy="1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>
                <a:highlight>
                  <a:srgbClr val="008080"/>
                </a:highlight>
              </a:rPr>
              <a:t>CleBeN</a:t>
            </a:r>
            <a:r>
              <a:rPr lang="pt-PT" sz="1800" dirty="0"/>
              <a:t> é uma linguagem de programação destinada a pessoas que estão dando seus primeiros passos na programação. Ela utiliza uma sintaxe simples e directa, semelhante ao inglês falado, para tornar o processo de escrita e leitura de código o mais intuitivo possível.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38869" y="3753247"/>
            <a:ext cx="369540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Atribuições e Declarações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1. Atribuições e Declarações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latin typeface="Aptos" panose="020B0004020202020204" pitchFamily="34" charset="0"/>
              </a:rPr>
              <a:t>A </a:t>
            </a:r>
            <a:r>
              <a:rPr lang="en-GB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atribuição</a:t>
            </a:r>
            <a:r>
              <a:rPr lang="en-GB" sz="2400" dirty="0">
                <a:solidFill>
                  <a:schemeClr val="bg1"/>
                </a:solidFill>
                <a:latin typeface="Aptos" panose="020B0004020202020204" pitchFamily="34" charset="0"/>
              </a:rPr>
              <a:t> de </a:t>
            </a:r>
            <a:r>
              <a:rPr lang="en-GB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valores</a:t>
            </a:r>
            <a:r>
              <a:rPr lang="en-GB" sz="2400" dirty="0">
                <a:solidFill>
                  <a:schemeClr val="bg1"/>
                </a:solidFill>
                <a:latin typeface="Aptos" panose="020B0004020202020204" pitchFamily="34" charset="0"/>
              </a:rPr>
              <a:t> a </a:t>
            </a:r>
            <a:r>
              <a:rPr lang="en-GB" sz="2400" dirty="0" err="1">
                <a:solidFill>
                  <a:schemeClr val="bg1"/>
                </a:solidFill>
                <a:latin typeface="Aptos" panose="020B0004020202020204" pitchFamily="34" charset="0"/>
              </a:rPr>
              <a:t>variáveis</a:t>
            </a:r>
            <a:r>
              <a:rPr lang="en-GB" sz="2400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em CleBeN é feita utilizando a palavra-chave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assign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. Valores podem ser números, textos, nulos, listas ou intervalos.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4A570-EEBB-44C5-139F-1299AB5E7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839" y="3035121"/>
            <a:ext cx="3734321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38868" y="4048522"/>
            <a:ext cx="379065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Operações Aritméticas e Lógicas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20707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2. Operações Aritméticas e Operações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233950" cy="1701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Operações aritméticas e lógicas podem ser realizadas e atribuídas a variáveis usando a palavra-chave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assign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FB00F-C129-ABD3-E4A9-6E32CA435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523" y="3181947"/>
            <a:ext cx="4324954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1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838868" y="3753247"/>
            <a:ext cx="379065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Estruturas de Controle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93353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F4BD02-0F68-D9FA-28A5-F1BEE640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500" y="445025"/>
            <a:ext cx="7233950" cy="602725"/>
          </a:xfrm>
        </p:spPr>
        <p:txBody>
          <a:bodyPr/>
          <a:lstStyle/>
          <a:p>
            <a:r>
              <a:rPr lang="pt-PT" dirty="0"/>
              <a:t>3. Estruturas de Repetição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E0794-B66A-886A-3F48-E2B9F67C4E22}"/>
              </a:ext>
            </a:extLst>
          </p:cNvPr>
          <p:cNvSpPr txBox="1"/>
          <p:nvPr/>
        </p:nvSpPr>
        <p:spPr>
          <a:xfrm>
            <a:off x="938500" y="1114425"/>
            <a:ext cx="7129175" cy="11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CleBeN suporta </a:t>
            </a:r>
            <a:r>
              <a:rPr lang="pt-PT" sz="2400" i="1" dirty="0" err="1">
                <a:solidFill>
                  <a:schemeClr val="bg1"/>
                </a:solidFill>
                <a:latin typeface="Aptos" panose="020B0004020202020204" pitchFamily="34" charset="0"/>
              </a:rPr>
              <a:t>loops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r>
              <a:rPr lang="pt-PT" sz="2400" dirty="0">
                <a:solidFill>
                  <a:schemeClr val="tx2"/>
                </a:solidFill>
                <a:latin typeface="Aptos" panose="020B0004020202020204" pitchFamily="34" charset="0"/>
              </a:rPr>
              <a:t>for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 e </a:t>
            </a:r>
            <a:r>
              <a:rPr lang="pt-PT" sz="2400" dirty="0" err="1">
                <a:solidFill>
                  <a:schemeClr val="tx2"/>
                </a:solidFill>
                <a:latin typeface="Aptos" panose="020B0004020202020204" pitchFamily="34" charset="0"/>
              </a:rPr>
              <a:t>while</a:t>
            </a: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SzPct val="135000"/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bg1"/>
                </a:solidFill>
                <a:latin typeface="Aptos" panose="020B0004020202020204" pitchFamily="34" charset="0"/>
              </a:rPr>
              <a:t>Loop For: itera sobre intervalos ou listas.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AC2DE-E7B9-ACBD-43F2-D3BC8D1E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707" y="2566675"/>
            <a:ext cx="4372585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611</Words>
  <Application>Microsoft Office PowerPoint</Application>
  <PresentationFormat>On-screen Show (16:9)</PresentationFormat>
  <Paragraphs>80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Montserrat ExtraLight</vt:lpstr>
      <vt:lpstr>Montserrat ExtraBold</vt:lpstr>
      <vt:lpstr>Montserrat</vt:lpstr>
      <vt:lpstr>Arial</vt:lpstr>
      <vt:lpstr>Aptos</vt:lpstr>
      <vt:lpstr>Futuristic Background by Slidesgo</vt:lpstr>
      <vt:lpstr>COMPILADORES</vt:lpstr>
      <vt:lpstr>GRUPO 01</vt:lpstr>
      <vt:lpstr>CleBeN</vt:lpstr>
      <vt:lpstr>Atribuições e Declarações</vt:lpstr>
      <vt:lpstr>1. Atribuições e Declarações</vt:lpstr>
      <vt:lpstr>Operações Aritméticas e Lógicas</vt:lpstr>
      <vt:lpstr>2. Operações Aritméticas e Operações</vt:lpstr>
      <vt:lpstr>Estruturas de Controle</vt:lpstr>
      <vt:lpstr>3. Estruturas de Repetição</vt:lpstr>
      <vt:lpstr>3. Estruturas de Repetição</vt:lpstr>
      <vt:lpstr>Funções</vt:lpstr>
      <vt:lpstr>4. Funções</vt:lpstr>
      <vt:lpstr>Condicionais</vt:lpstr>
      <vt:lpstr>5. Condicionais</vt:lpstr>
      <vt:lpstr>Funções  Built-in</vt:lpstr>
      <vt:lpstr>6. Funções Built-in</vt:lpstr>
      <vt:lpstr>6. Funções Built-in</vt:lpstr>
      <vt:lpstr>6. Funções Built-in</vt:lpstr>
      <vt:lpstr>6. Funções Built-in</vt:lpstr>
      <vt:lpstr>6. Funções Built-in</vt:lpstr>
      <vt:lpstr>Outras Operacões</vt:lpstr>
      <vt:lpstr>7. Operadores</vt:lpstr>
      <vt:lpstr>7. Operadores</vt:lpstr>
      <vt:lpstr>Exemplo Completo</vt:lpstr>
      <vt:lpstr>8. Função BubbleSort em CleBeN</vt:lpstr>
      <vt:lpstr>8. Função BubbleSort em CleBeN</vt:lpstr>
      <vt:lpstr>“CleBeN oferece uma abordagem amigável e intuitiva para a programação, ideal para iniciantes e para educação, mantendo a simplicidade sem sacrificar a funcionalidade básica necessária para a implementação de algoritmos.”</vt:lpstr>
      <vt:lpstr>MUITO OBRIGADO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dc:creator>Belarmino Simão Júnior</dc:creator>
  <cp:lastModifiedBy>Nuno Fonseca Florencio</cp:lastModifiedBy>
  <cp:revision>15</cp:revision>
  <dcterms:modified xsi:type="dcterms:W3CDTF">2024-06-05T05:08:08Z</dcterms:modified>
</cp:coreProperties>
</file>